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6" r:id="rId6"/>
    <p:sldId id="258" r:id="rId7"/>
    <p:sldId id="267" r:id="rId8"/>
    <p:sldId id="260" r:id="rId9"/>
    <p:sldId id="269" r:id="rId10"/>
    <p:sldId id="261" r:id="rId11"/>
    <p:sldId id="265" r:id="rId12"/>
    <p:sldId id="264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C2E3-5B8D-2D06-F5C4-C53FBE7AB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03B1A-7D43-36DB-31C0-51056A3CB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11AC-E30F-8F37-2EAE-EE6157F4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28B1B-2FA3-3606-9172-8453EAFA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77162-2E32-7527-0851-907C7810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8654-E772-E686-9982-DCBDAA20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8D1AD-BE89-E734-E202-A554FC225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2D67-4101-0EB1-5F6A-0CA7F83F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9A91-A11C-8C0D-FCEF-D29B1361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104D-8BD4-A498-AB4F-BD551405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D6AAA-7786-62BE-5768-05795D05A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B04D4-AD7D-67BD-1DED-8378B6C61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3AA52-AD65-CA29-100D-007D9DF7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9359A-5111-0117-5AC8-097DBA04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D80A-8135-76AB-0D96-8346CE11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3F51-DFF5-2BDC-8E4B-1BAA344E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D07C-2B91-2570-1D25-1C087345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8A5A4-4CFE-4029-8ED0-B90DD904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8B4D5-61EF-2F8A-550D-B5D99CE2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A613A-A4C4-3094-34E8-7A037A00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39DF-01F4-51B2-6BA6-A0CBAAE2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F282-3C99-7CEC-6046-6DA022464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117A-9D59-E97C-AC2A-A54C1136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8BFE-8D93-1D5A-AC8D-6EC01E30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B693C-A015-CDB8-B320-4EC4C598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D544-EFFE-33BD-C1E5-26D957FD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1C4E-D925-38FE-F35D-E0BE7993A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CFED0-FF77-DD5F-9CB8-5964134D5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8505D-8710-CD7C-B906-7936942F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4CB93-8290-83D5-F6DE-489FE12A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B1676-B0D3-0DBA-D4CB-27C2258F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85CD-EEA0-04B3-2C4F-3FC50288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C6143-FB57-3DF9-1B52-662C4073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046F-8925-A1EE-D32E-289E90F4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D294-A219-1A6F-00A8-A7CA4DF1F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5B19E-7CA2-3018-1C6C-9D8FBD3F4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4C329-7DCC-6F2A-A2E8-84DC2AF8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11BB5-D7FB-7F51-92D6-82519048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B8227-A1C6-B9D9-CBB3-765E4DAE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203B-F756-08E5-26CF-867EAD09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D7FC7-CE87-6BF8-B209-C96C6A8A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B9CA1-6BD7-1C66-D96A-45750C7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DA905-6633-1DB1-013D-1E1E993D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4CFF2-CAF9-ABE6-405D-EAA0311D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C6EA4-EBB5-0162-842C-F16428D4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E8EDE-D2C1-E67C-D773-CD5769D8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F8A1-1D6E-E2E0-CED5-0D2E3BDC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FEE9-9099-3240-8629-D8396271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15DF7-CFC5-C004-3220-BE09E1139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4B7B4-DE22-35F2-7859-1D2CC25B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80F75-84BC-ABB3-F253-A24489A5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7E7A5-86CE-B100-95A0-09CF9F45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428F-0EFC-8967-9EE1-F7329846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A3978-BAF8-9C79-0574-F3E49767C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7CC40-192C-A703-C542-B215F9EFE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2887C-C5A9-94C4-00B1-7DDCA5E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F3648-42EF-BFB0-9422-8C0B4FDD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7979-DD62-9600-2899-8783B817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9E005-9A62-5493-66EC-C3C97524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7B88-CB3E-F329-FB6A-4D4BC708D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832C3-041B-5C05-0F0C-4BF41B03A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1450-2413-4B5D-ADB9-9BE16E29321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5B73C-C1A2-9151-47D1-788EB1560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9E1F-2FF9-F330-2C31-CF81D5E53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197E-AD20-4B73-A1FB-1BF7634C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fwauxiliary.org/wp-content/uploads/FILLABLE_Continuing-Education-Scholarship-Applic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cholarmi23.24@gmail.com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wauxiliary.org/scholarship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fwauxiliary.org/scholarship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fwauxiliary.org/wp-content/uploads/new-3-Dimensional-Patriotic-Art-entry-form.pdf" TargetMode="External"/><Relationship Id="rId2" Type="http://schemas.openxmlformats.org/officeDocument/2006/relationships/hyperlink" Target="https://vfwauxiliary.org/wp-content/uploads/new-Young-American-Creative-Patriotic-Art-Contest-info-she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4BA875-9040-13DF-BE1E-55B6497A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9" y="219075"/>
            <a:ext cx="5895975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5C3199-D813-BE74-FFCF-46822D1A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596" y="2743200"/>
            <a:ext cx="7249886" cy="4114800"/>
          </a:xfrm>
        </p:spPr>
        <p:txBody>
          <a:bodyPr>
            <a:normAutofit fontScale="92500" lnSpcReduction="1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b="1" i="0" u="none" strike="noStrike" dirty="0">
              <a:solidFill>
                <a:srgbClr val="000000"/>
              </a:solidFill>
              <a:effectLst/>
              <a:latin typeface="Congenial Black" panose="020B06040202020202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ongenial Black" panose="020B0604020202020204" pitchFamily="2" charset="0"/>
              </a:rPr>
              <a:t>Our Veterans the Angels Among Us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effectLst/>
              <a:latin typeface="Congenial Black" panose="020B06040202020202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ongenial Black" panose="020B0604020202020204" pitchFamily="2" charset="0"/>
              </a:rPr>
              <a:t>Scholarship Program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effectLst/>
              <a:latin typeface="Congenial Black" panose="020B06040202020202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effectLst/>
                <a:latin typeface="Congenial Black" panose="020B0604020202020204" pitchFamily="2" charset="0"/>
              </a:rPr>
              <a:t>2023-2024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04627F-6697-92E9-6F47-38F018F9D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066" name="Content Placeholder 2053">
            <a:extLst>
              <a:ext uri="{FF2B5EF4-FFF2-40B4-BE49-F238E27FC236}">
                <a16:creationId xmlns:a16="http://schemas.microsoft.com/office/drawing/2014/main" id="{F78FF3A5-2685-3D56-2F75-7145B2EC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82" y="3573625"/>
            <a:ext cx="11532636" cy="2874508"/>
          </a:xfrm>
        </p:spPr>
        <p:txBody>
          <a:bodyPr anchor="ctr">
            <a:noAutofit/>
          </a:bodyPr>
          <a:lstStyle/>
          <a:p>
            <a:r>
              <a:rPr lang="en-US" sz="2400" dirty="0"/>
              <a:t>Continuing Education Scholarship is open to members, their spouses, or children over the age of 18 providing financial assistance to further their education.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Includes an essay of no more than 300 words send to National Headquarters.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Four $1,000.00 are awarded each year, in each of the four  VFW Auxiliary Conferences.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Associated member must have an auxiliary membership for 1 year.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hlinkClick r:id="rId3"/>
              </a:rPr>
              <a:t>https://vfwauxiliary.org/wp-content/uploads/FILLABLE_Continuing-Education-Scholarship-Application.pdf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02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87D0-FFDA-46EA-414C-1AD05C33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130629"/>
            <a:ext cx="2948473" cy="1045029"/>
          </a:xfrm>
        </p:spPr>
        <p:txBody>
          <a:bodyPr/>
          <a:lstStyle/>
          <a:p>
            <a:r>
              <a:rPr lang="en-US" b="1" dirty="0">
                <a:latin typeface="Congenial Black" panose="02000503040000020004" pitchFamily="2" charset="0"/>
              </a:rPr>
              <a:t>Reporting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F0AF48-0E89-5B9F-5C41-2BCDD2CA6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94386"/>
              </p:ext>
            </p:extLst>
          </p:nvPr>
        </p:nvGraphicFramePr>
        <p:xfrm>
          <a:off x="3461657" y="457200"/>
          <a:ext cx="7361853" cy="5925184"/>
        </p:xfrm>
        <a:graphic>
          <a:graphicData uri="http://schemas.openxmlformats.org/drawingml/2006/table">
            <a:tbl>
              <a:tblPr/>
              <a:tblGrid>
                <a:gridCol w="7361853">
                  <a:extLst>
                    <a:ext uri="{9D8B030D-6E8A-4147-A177-3AD203B41FA5}">
                      <a16:colId xmlns:a16="http://schemas.microsoft.com/office/drawing/2014/main" val="2904835886"/>
                    </a:ext>
                  </a:extLst>
                </a:gridCol>
              </a:tblGrid>
              <a:tr h="8024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Promoted/participated in programs (Continuing Education, Patriotic Art 2 and 3-Dimensional, Patriot’s Pen, and Voice of Democracy-Report each program and how you promoted it.)</a:t>
                      </a:r>
                      <a:endParaRPr lang="en-US" sz="1800" dirty="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43322"/>
                  </a:ext>
                </a:extLst>
              </a:tr>
              <a:tr h="8024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Donated to the National Continuing Education Scholarship Contest, Young American Creative Patriotic Art Scholarship fund, 3-Dimensional Patriotic Art Contest Scholarship fund</a:t>
                      </a:r>
                      <a:endParaRPr lang="en-US" sz="180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30035"/>
                  </a:ext>
                </a:extLst>
              </a:tr>
              <a:tr h="5765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Submitted an entry in the 2-Dimensional Young American Creative Patriotic Art Contest – (Report number of entries to the Auxiliary for judging.)</a:t>
                      </a:r>
                      <a:endParaRPr lang="en-US" sz="180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707410"/>
                  </a:ext>
                </a:extLst>
              </a:tr>
              <a:tr h="5765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Submitted an entry in 3-Dimensional Young American Creative Patriotic Art Contest. (Report number of entries to the Auxiliary for judging.)</a:t>
                      </a:r>
                      <a:endParaRPr lang="en-US" sz="180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46240"/>
                  </a:ext>
                </a:extLst>
              </a:tr>
              <a:tr h="5588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Hosted or co/hosted an awards ceremony to recognize awardees and participants in the Scholarships contests.</a:t>
                      </a:r>
                      <a:endParaRPr lang="en-US" sz="180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5712"/>
                  </a:ext>
                </a:extLst>
              </a:tr>
              <a:tr h="4131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 in required National form for the Patriotic 3-Dimensional Art Contest</a:t>
                      </a:r>
                      <a:endParaRPr lang="en-US" sz="180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66313"/>
                  </a:ext>
                </a:extLst>
              </a:tr>
              <a:tr h="5588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Donated to the National 3-Dimensional Patriotic Art Escrow Fund (Report how much was donated.</a:t>
                      </a:r>
                      <a:endParaRPr lang="en-US" sz="1800" dirty="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212796"/>
                  </a:ext>
                </a:extLst>
              </a:tr>
              <a:tr h="5588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Other: You may report Teacher of the Year promotion and participation</a:t>
                      </a: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9450"/>
                  </a:ext>
                </a:extLst>
              </a:tr>
              <a:tr h="3151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every quarter</a:t>
                      </a:r>
                      <a:endParaRPr lang="en-US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60435" marR="60435" marT="40290" marB="40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262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65216E1-9ADC-CB24-444D-99429E8AC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CF5A-43BC-9FEA-DA8C-D6ABDF2F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43" y="3390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5EA9-F78F-935E-2408-1C2A18E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352" y="938322"/>
            <a:ext cx="5157787" cy="311892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VOD, and PP entry dates:</a:t>
            </a:r>
          </a:p>
          <a:p>
            <a:pPr lvl="1"/>
            <a:r>
              <a:rPr lang="en-US" dirty="0"/>
              <a:t>October 31, 2023 entries to local post/auxiliary chairman</a:t>
            </a:r>
          </a:p>
          <a:p>
            <a:pPr lvl="1"/>
            <a:r>
              <a:rPr lang="en-US" dirty="0"/>
              <a:t>November 15, 2023 entries to district post/auxiliary chairman</a:t>
            </a:r>
          </a:p>
          <a:p>
            <a:pPr lvl="1"/>
            <a:r>
              <a:rPr lang="en-US" dirty="0"/>
              <a:t>December 15, 2023 entries to department VFW chairman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13DDD-829F-026E-24E1-4352DE5C7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170126"/>
            <a:ext cx="5539274" cy="294261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Patriotic Art 2D and 3D entry dates:</a:t>
            </a:r>
          </a:p>
          <a:p>
            <a:pPr lvl="1"/>
            <a:r>
              <a:rPr lang="en-US" dirty="0"/>
              <a:t>March 31, 2024 to Auxiliary</a:t>
            </a:r>
          </a:p>
          <a:p>
            <a:pPr lvl="1"/>
            <a:r>
              <a:rPr lang="en-US" dirty="0"/>
              <a:t>April 15, 2024 to Department</a:t>
            </a:r>
          </a:p>
          <a:p>
            <a:pPr lvl="1"/>
            <a:r>
              <a:rPr lang="en-US" dirty="0"/>
              <a:t>Department will advance 1</a:t>
            </a:r>
            <a:r>
              <a:rPr lang="en-US" baseline="30000" dirty="0"/>
              <a:t>st</a:t>
            </a:r>
            <a:r>
              <a:rPr lang="en-US" dirty="0"/>
              <a:t> place winner to National May 5, 2024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14247-447C-58FF-7E64-E0C7AFD7B597}"/>
              </a:ext>
            </a:extLst>
          </p:cNvPr>
          <p:cNvSpPr txBox="1"/>
          <p:nvPr/>
        </p:nvSpPr>
        <p:spPr>
          <a:xfrm>
            <a:off x="5707224" y="3869606"/>
            <a:ext cx="64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Continuing Education Due Dates: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pplication must be received at National Headquarters by February 15, 2024.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08920-1A33-BC0E-9F61-BBE6A16AF533}"/>
              </a:ext>
            </a:extLst>
          </p:cNvPr>
          <p:cNvSpPr txBox="1"/>
          <p:nvPr/>
        </p:nvSpPr>
        <p:spPr>
          <a:xfrm>
            <a:off x="125268" y="3869606"/>
            <a:ext cx="51577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Teacher of the Year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October 31, 2023 entries to local post/auxiliary chairman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November 15, 2023 entries to district post/auxiliary chairman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December 15, 2023 entries to department VFW chairman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610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99A8-3DD0-5350-5F97-70108354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BEFCF-F104-FACB-2F5C-ACAF699B869B}"/>
              </a:ext>
            </a:extLst>
          </p:cNvPr>
          <p:cNvSpPr txBox="1"/>
          <p:nvPr/>
        </p:nvSpPr>
        <p:spPr>
          <a:xfrm>
            <a:off x="457199" y="2593910"/>
            <a:ext cx="10963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Phone: 989-621-0327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Email: </a:t>
            </a:r>
            <a:r>
              <a:rPr lang="en-US" sz="4400" b="1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scholarmi23.24@gmail.com</a:t>
            </a:r>
            <a:r>
              <a:rPr lang="en-US" sz="4400" b="1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313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EF242-AF4E-C315-1C82-B3413C65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8" y="643467"/>
            <a:ext cx="8913704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0D4B-52B4-89F8-D605-3F14CCCB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Scholarship Program Goals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73A0-E507-2D08-1C63-2C7320B5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Participation:</a:t>
            </a:r>
          </a:p>
          <a:p>
            <a:pPr marL="0" indent="0">
              <a:buNone/>
            </a:pPr>
            <a:r>
              <a:rPr lang="en-US" dirty="0"/>
              <a:t>	in each of the programs by promoting</a:t>
            </a:r>
          </a:p>
          <a:p>
            <a:pPr marL="0" indent="0">
              <a:buNone/>
            </a:pPr>
            <a:r>
              <a:rPr lang="en-US" dirty="0"/>
              <a:t>Recognition:</a:t>
            </a:r>
          </a:p>
          <a:p>
            <a:pPr marL="0" indent="0">
              <a:buNone/>
            </a:pPr>
            <a:r>
              <a:rPr lang="en-US" dirty="0"/>
              <a:t>	all entries and winners, also include your judges</a:t>
            </a:r>
          </a:p>
          <a:p>
            <a:pPr marL="0" indent="0">
              <a:buNone/>
            </a:pPr>
            <a:r>
              <a:rPr lang="en-US" dirty="0"/>
              <a:t>Program Awareness:</a:t>
            </a:r>
          </a:p>
          <a:p>
            <a:pPr marL="0" indent="0">
              <a:buNone/>
            </a:pPr>
            <a:r>
              <a:rPr lang="en-US" dirty="0"/>
              <a:t>	promote the programs at schools, community, and clubs</a:t>
            </a:r>
          </a:p>
          <a:p>
            <a:pPr marL="0" indent="0">
              <a:buNone/>
            </a:pPr>
            <a:r>
              <a:rPr lang="en-US" dirty="0"/>
              <a:t>Scholarship Fund Building:</a:t>
            </a:r>
          </a:p>
          <a:p>
            <a:pPr marL="0" indent="0">
              <a:buNone/>
            </a:pPr>
            <a:r>
              <a:rPr lang="en-US" dirty="0"/>
              <a:t>	hold activities or fundraisers to build scholarship funds at the   </a:t>
            </a:r>
          </a:p>
          <a:p>
            <a:pPr marL="0" indent="0">
              <a:buNone/>
            </a:pPr>
            <a:r>
              <a:rPr lang="en-US" dirty="0"/>
              <a:t>           local, district, department and national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AE71A-F829-E813-8C57-D385D8F8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152399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4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E6A8-67D0-FC9A-D05B-E6F992C0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Voice of Democracy</a:t>
            </a:r>
            <a:br>
              <a:rPr lang="en-US" sz="1800" b="1" dirty="0"/>
            </a:br>
            <a:r>
              <a:rPr lang="en-US" sz="1800" b="1" dirty="0"/>
              <a:t>                                           </a:t>
            </a:r>
            <a:r>
              <a:rPr lang="en-US" sz="2800" b="1" dirty="0"/>
              <a:t>9</a:t>
            </a:r>
            <a:r>
              <a:rPr lang="en-US" sz="2800" b="1" baseline="30000" dirty="0"/>
              <a:t>th</a:t>
            </a:r>
            <a:r>
              <a:rPr lang="en-US" sz="2800" b="1" dirty="0"/>
              <a:t> – 12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F2A59-B118-6829-A6FF-CDEE7E27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297"/>
            <a:ext cx="10515600" cy="376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Theme for 2023-2024:</a:t>
            </a:r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/>
              <a:t>“What Are the Greatest Attributes </a:t>
            </a:r>
          </a:p>
          <a:p>
            <a:pPr marL="0" indent="0" algn="ctr">
              <a:buNone/>
            </a:pPr>
            <a:r>
              <a:rPr lang="en-US" sz="4800" b="1" dirty="0"/>
              <a:t>of Our Democracy?”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A888E-65E7-9298-2C84-CE2DA392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341313"/>
            <a:ext cx="2286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8D94E-3285-3796-89FB-F15E9257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3" y="623275"/>
            <a:ext cx="5773951" cy="51243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4B2EA-1B1A-C85E-D74D-17166682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3" y="1045029"/>
            <a:ext cx="4012172" cy="3137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0000"/>
                </a:solidFill>
                <a:latin typeface="Jumble" panose="02000503000000020004" pitchFamily="2" charset="0"/>
              </a:rPr>
              <a:t>New top National</a:t>
            </a:r>
            <a:br>
              <a:rPr lang="en-US" sz="5400" kern="1200" dirty="0">
                <a:solidFill>
                  <a:srgbClr val="FF0000"/>
                </a:solidFill>
                <a:latin typeface="Jumble" panose="02000503000000020004" pitchFamily="2" charset="0"/>
              </a:rPr>
            </a:br>
            <a:r>
              <a:rPr lang="en-US" sz="5400" kern="1200" dirty="0">
                <a:solidFill>
                  <a:srgbClr val="FF0000"/>
                </a:solidFill>
                <a:latin typeface="Jumble" panose="02000503000000020004" pitchFamily="2" charset="0"/>
              </a:rPr>
              <a:t>VOD prize is $35, 000</a:t>
            </a:r>
          </a:p>
        </p:txBody>
      </p:sp>
    </p:spTree>
    <p:extLst>
      <p:ext uri="{BB962C8B-B14F-4D97-AF65-F5344CB8AC3E}">
        <p14:creationId xmlns:p14="http://schemas.microsoft.com/office/powerpoint/2010/main" val="110734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44C5-03EE-E513-60D7-98A31B6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384" y="83975"/>
            <a:ext cx="6727371" cy="634482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Amasis MT Pro Black" panose="020B0604020202020204" pitchFamily="18" charset="0"/>
              </a:rPr>
              <a:t>VOD Rules and Regulations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E2A0D-35BC-0D4D-FCF7-7862DD931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5" r="14486" b="-1"/>
          <a:stretch/>
        </p:blipFill>
        <p:spPr>
          <a:xfrm>
            <a:off x="0" y="629816"/>
            <a:ext cx="4744987" cy="5598368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C8DB-4025-5982-7307-4D940FD3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28" y="783771"/>
            <a:ext cx="7063272" cy="575698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0" i="0" u="none" strike="noStrike" dirty="0">
                <a:effectLst/>
                <a:latin typeface="Calibri" panose="020F0502020204030204" pitchFamily="34" charset="0"/>
              </a:rPr>
              <a:t>This contest is open to all students, including home schooled students, in grades 9-12. Students must be a resident of the state where entered.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0" i="0" u="none" strike="noStrike" dirty="0">
                <a:effectLst/>
                <a:latin typeface="Calibri" panose="020F0502020204030204" pitchFamily="34" charset="0"/>
              </a:rPr>
              <a:t> Students write and then record their original 3-5-minute essay on the theme announced on an audio flash drive. Please refer to student brochure that can be found at </a:t>
            </a:r>
            <a:r>
              <a:rPr lang="en-US" sz="3400" b="0" i="0" u="none" strike="noStrike" dirty="0">
                <a:effectLst/>
                <a:latin typeface="Calibri" panose="020F0502020204030204" pitchFamily="34" charset="0"/>
                <a:hlinkClick r:id="rId3"/>
              </a:rPr>
              <a:t>www.vfwauxiliary.org/scholarships</a:t>
            </a:r>
            <a:r>
              <a:rPr lang="en-US" sz="3400" b="0" i="0" u="none" strike="noStrike" dirty="0">
                <a:effectLst/>
                <a:latin typeface="Calibri" panose="020F0502020204030204" pitchFamily="34" charset="0"/>
              </a:rPr>
              <a:t> for complete details on requirements and application for contest.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This is a VFW program and we as an auxiliary are here to support the post and promote the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Must read essay word for word, and not identify themselves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All entries must include completed application, printed copy of the essay, Student Bio, wallet size photo and school release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500" b="0" i="0" u="none" strike="noStrike" dirty="0"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500" b="0" i="0" u="none" strike="noStrike" dirty="0">
              <a:effectLst/>
              <a:latin typeface="Calibri" panose="020F0502020204030204" pitchFamily="34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97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57CB-E8D6-E9CA-2018-322CF0CB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98" y="54298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Patriot Pen</a:t>
            </a:r>
            <a:br>
              <a:rPr lang="en-US" sz="6000" b="1" dirty="0"/>
            </a:br>
            <a:r>
              <a:rPr lang="en-US" sz="6000" b="1" dirty="0"/>
              <a:t>   </a:t>
            </a:r>
            <a:r>
              <a:rPr lang="en-US" sz="3600" b="1" dirty="0"/>
              <a:t> 6</a:t>
            </a:r>
            <a:r>
              <a:rPr lang="en-US" sz="3600" b="1" baseline="30000" dirty="0"/>
              <a:t>th</a:t>
            </a:r>
            <a:r>
              <a:rPr lang="en-US" sz="3600" b="1" dirty="0"/>
              <a:t> -8</a:t>
            </a:r>
            <a:r>
              <a:rPr lang="en-US" sz="3600" b="1" baseline="30000" dirty="0"/>
              <a:t>th</a:t>
            </a:r>
            <a:r>
              <a:rPr lang="en-US" sz="3600" b="1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01D3-7766-F709-5937-B1B8178D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499"/>
            <a:ext cx="10515600" cy="331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Theme for 2023-2024: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 sz="4800" b="1"/>
              <a:t>    “How Are You Inspired by America?”</a:t>
            </a:r>
            <a:endParaRPr lang="en-U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16821-265E-F5E9-F8AA-00986C4B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9" y="365125"/>
            <a:ext cx="3019425" cy="30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3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1953-7068-26C4-DB51-7FD46747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asis MT Pro Black" panose="02040A04050005020304" pitchFamily="18" charset="0"/>
              </a:rPr>
              <a:t>    PP Rules and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BEE1E-A8A6-1C53-9A86-B22684CC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5" y="1825625"/>
            <a:ext cx="10758196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This contest is open to all students, including home schooled students, in grades 6-8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grade. Students must be a resident of the state where entered.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Students write their original essay on the theme announced. Please refer to student brochure that can be found at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www.vfwauxiliary.org/scholarships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complete details on requirements and application for contest.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This is a VFW program and we as an auxiliary are here to support the post and promote the program.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All entries must include completed application, a printed copy of essay,  Student Bio, wallet size photo and school release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549B1-EE8D-C15D-7A06-E55091CB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9" y="216451"/>
            <a:ext cx="2463378" cy="14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4DB5A-5CD8-CF90-B739-238C4B76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9697"/>
            <a:ext cx="5393360" cy="11945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Young American   </a:t>
            </a:r>
            <a:br>
              <a:rPr lang="en-US" b="1" dirty="0"/>
            </a:br>
            <a:r>
              <a:rPr lang="en-US" b="1" dirty="0"/>
              <a:t>           Patriotic Art 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682A-7B1D-8152-C242-599C250F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34" y="1334278"/>
            <a:ext cx="6487747" cy="4842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2-Dimensional:*Must be on canvas or paper *Watercolor, pencil, pastel, charcoal, tempera, crayon, acrylic, pen, ink, oil, marker, or other media may be used. Theme must be patriotic in nature. If a colored American flag is used, it must be in the original colors.</a:t>
            </a:r>
          </a:p>
          <a:p>
            <a:pPr marL="0" indent="0">
              <a:buNone/>
            </a:pPr>
            <a:r>
              <a:rPr lang="en-US" sz="2400" dirty="0"/>
              <a:t>3-Dimensional: Can be paper, papier-mâché, pottery, sculpture, fabric, wood, metalwork, etc. *Entries may not be larger than 18” in any direction or more than 5 lbs. in weight – jewelry, digital art and photography are not acceptable.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https://vfwauxiliary.org/wp-content/uploads/new-Young-American-Creative-Patriotic-Art-Contest-info-sheet.pdf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https://vfwauxiliary.org/wp-content/uploads/new-3-Dimensional-Patriotic-Art-entry-form.pdf</a:t>
            </a:r>
            <a:r>
              <a:rPr lang="en-US" sz="20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4F727-F7BD-1BDA-1BEF-FD24A4A1C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515111" y="817795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4529263-0800-B1FD-A770-6DE6CCAA58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1" r="-5" b="9558"/>
          <a:stretch/>
        </p:blipFill>
        <p:spPr>
          <a:xfrm>
            <a:off x="6876588" y="4613996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5F25F-726D-A33E-C84A-91F2788A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43" y="296674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masis MT Pro Black" panose="02040A04050005020304" pitchFamily="18" charset="0"/>
              </a:rPr>
              <a:t>NEW This year!!!!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15FE-F9B3-BABE-7536-62EF7867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371600"/>
            <a:ext cx="6183249" cy="518972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2"/>
                </a:solidFill>
              </a:rPr>
              <a:t>Teacher of the year was moved to Scholarships.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Open to teachers from elementary, middle and high school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       Deadlines for entries: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Post: Oct 31, 2023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District: Nov 15, 2023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Department: Dec 15, 2023</a:t>
            </a:r>
          </a:p>
          <a:p>
            <a:pPr marL="914400" lvl="2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All Entries must include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Wallet Photo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Completed Entry form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Resume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Nomination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2-3 other supporting documents </a:t>
            </a:r>
            <a:br>
              <a:rPr lang="en-US" sz="1100" dirty="0">
                <a:solidFill>
                  <a:schemeClr val="tx2"/>
                </a:solidFill>
              </a:rPr>
            </a:br>
            <a:endParaRPr lang="en-US" sz="11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74ED001-82E3-EA30-3267-EE8097C9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511845"/>
            <a:ext cx="4142232" cy="2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967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Amasis MT Pro Black</vt:lpstr>
      <vt:lpstr>Arial</vt:lpstr>
      <vt:lpstr>Calibri</vt:lpstr>
      <vt:lpstr>Calibri Light</vt:lpstr>
      <vt:lpstr>Congenial Black</vt:lpstr>
      <vt:lpstr>Franklin Gothic Demi</vt:lpstr>
      <vt:lpstr>Jumble</vt:lpstr>
      <vt:lpstr>Wingdings</vt:lpstr>
      <vt:lpstr>Office Theme</vt:lpstr>
      <vt:lpstr>PowerPoint Presentation</vt:lpstr>
      <vt:lpstr>Scholarship Program Goals</vt:lpstr>
      <vt:lpstr>Voice of Democracy                                            9th – 12 grade</vt:lpstr>
      <vt:lpstr>New top National VOD prize is $35, 000</vt:lpstr>
      <vt:lpstr>VOD Rules and Regulations</vt:lpstr>
      <vt:lpstr>Patriot Pen     6th -8th grade</vt:lpstr>
      <vt:lpstr>    PP Rules and Regulations</vt:lpstr>
      <vt:lpstr> Young American               Patriotic Art     </vt:lpstr>
      <vt:lpstr>NEW This year!!!!</vt:lpstr>
      <vt:lpstr>PowerPoint Presentation</vt:lpstr>
      <vt:lpstr>Reporting</vt:lpstr>
      <vt:lpstr>Important Dates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Arnold</dc:creator>
  <cp:lastModifiedBy>Nicole Koutz</cp:lastModifiedBy>
  <cp:revision>3</cp:revision>
  <dcterms:created xsi:type="dcterms:W3CDTF">2023-04-20T20:33:23Z</dcterms:created>
  <dcterms:modified xsi:type="dcterms:W3CDTF">2023-06-11T12:52:46Z</dcterms:modified>
</cp:coreProperties>
</file>